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2" r:id="rId2"/>
    <p:sldId id="283" r:id="rId3"/>
    <p:sldId id="318" r:id="rId4"/>
    <p:sldId id="315" r:id="rId5"/>
    <p:sldId id="320" r:id="rId6"/>
    <p:sldId id="322" r:id="rId7"/>
    <p:sldId id="309" r:id="rId8"/>
    <p:sldId id="310" r:id="rId9"/>
    <p:sldId id="319" r:id="rId10"/>
    <p:sldId id="307" r:id="rId11"/>
    <p:sldId id="313" r:id="rId12"/>
    <p:sldId id="314" r:id="rId13"/>
    <p:sldId id="324" r:id="rId14"/>
    <p:sldId id="327" r:id="rId15"/>
    <p:sldId id="321" r:id="rId16"/>
    <p:sldId id="285" r:id="rId17"/>
    <p:sldId id="288" r:id="rId18"/>
    <p:sldId id="323" r:id="rId19"/>
    <p:sldId id="290" r:id="rId20"/>
    <p:sldId id="292" r:id="rId21"/>
    <p:sldId id="303" r:id="rId22"/>
    <p:sldId id="304" r:id="rId23"/>
    <p:sldId id="306" r:id="rId24"/>
    <p:sldId id="3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20"/>
    <p:restoredTop sz="50000"/>
  </p:normalViewPr>
  <p:slideViewPr>
    <p:cSldViewPr snapToGrid="0" snapToObjects="1" showGuides="1">
      <p:cViewPr>
        <p:scale>
          <a:sx n="84" d="100"/>
          <a:sy n="84" d="100"/>
        </p:scale>
        <p:origin x="144" y="14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505E6-5D8D-4D44-B3F5-1B0085ABD35E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C2DE6-E5D0-A44A-8DED-6791B634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0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5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1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75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ACC55-37C1-0844-B6E3-AD915DFB752B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bbartley@u.washingto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hyperlink" Target="http://www.nsf.gov/awardsearch/showAward?AWD_ID=1355909" TargetMode="External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migo.geneontology.org/amigo/term/GO:1901322" TargetMode="External"/><Relationship Id="rId3" Type="http://schemas.openxmlformats.org/officeDocument/2006/relationships/hyperlink" Target="http://amigo.geneontology.org/amigo/term/GO:001700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ncbi.nlm.nih.gov/Taxonomy/Browser/wwwtax.cgi?mode=Tree&amp;id=511145&amp;lvl=3&amp;lin=f&amp;keep=1&amp;srchmode=3&amp;unlock" TargetMode="External"/><Relationship Id="rId12" Type="http://schemas.openxmlformats.org/officeDocument/2006/relationships/hyperlink" Target="https://www.ncbi.nlm.nih.gov/Taxonomy/Browser/wwwtax.cgi?mode=Info&amp;id=694524&amp;lvl=3&amp;lin=f&amp;keep=1&amp;srchmode=3&amp;unlock" TargetMode="External"/><Relationship Id="rId13" Type="http://schemas.openxmlformats.org/officeDocument/2006/relationships/hyperlink" Target="https://www.ncbi.nlm.nih.gov/Taxonomy/Browser/wwwtax.cgi?mode=Info&amp;id=694525&amp;lvl=3&amp;lin=f&amp;keep=1&amp;srchmode=3&amp;unlock" TargetMode="External"/><Relationship Id="rId14" Type="http://schemas.openxmlformats.org/officeDocument/2006/relationships/hyperlink" Target="https://www.ncbi.nlm.nih.gov/Taxonomy/Browser/wwwtax.cgi?mode=Info&amp;id=879462&amp;lvl=3&amp;lin=f&amp;keep=1&amp;srchmode=3&amp;unlock" TargetMode="External"/><Relationship Id="rId15" Type="http://schemas.openxmlformats.org/officeDocument/2006/relationships/hyperlink" Target="https://www.ncbi.nlm.nih.gov/Taxonomy/Browser/wwwtax.cgi?mode=Info&amp;id=1385755&amp;lvl=3&amp;lin=f&amp;keep=1&amp;srchmode=3&amp;unlock" TargetMode="External"/><Relationship Id="rId16" Type="http://schemas.openxmlformats.org/officeDocument/2006/relationships/hyperlink" Target="https://www.ncbi.nlm.nih.gov/Taxonomy/Browser/wwwtax.cgi?mode=Info&amp;id=1420014&amp;lvl=3&amp;lin=f&amp;keep=1&amp;srchmode=3&amp;unlock" TargetMode="External"/><Relationship Id="rId17" Type="http://schemas.openxmlformats.org/officeDocument/2006/relationships/hyperlink" Target="https://www.ncbi.nlm.nih.gov/Taxonomy/Browser/wwwtax.cgi?mode=Info&amp;id=316407&amp;lvl=3&amp;lin=f&amp;keep=1&amp;srchmode=3&amp;unlock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ncbi.nlm.nih.gov/Taxonomy/Browser/wwwtax.cgi?mode=Info&amp;id=543&amp;lvl=3&amp;lin=f&amp;keep=1&amp;srchmode=3&amp;unlock" TargetMode="External"/><Relationship Id="rId3" Type="http://schemas.openxmlformats.org/officeDocument/2006/relationships/hyperlink" Target="https://www.ncbi.nlm.nih.gov/Taxonomy/Browser/wwwtax.cgi?mode=Tree&amp;id=561&amp;lvl=3&amp;lin=f&amp;keep=1&amp;srchmode=3&amp;unlock" TargetMode="External"/><Relationship Id="rId4" Type="http://schemas.openxmlformats.org/officeDocument/2006/relationships/hyperlink" Target="https://www.ncbi.nlm.nih.gov/Taxonomy/Browser/wwwtax.cgi?mode=Tree&amp;id=562&amp;lvl=3&amp;lin=f&amp;keep=1&amp;srchmode=3&amp;unlock" TargetMode="External"/><Relationship Id="rId5" Type="http://schemas.openxmlformats.org/officeDocument/2006/relationships/hyperlink" Target="https://www.ncbi.nlm.nih.gov/Taxonomy/Browser/wwwtax.cgi?mode=Info&amp;id=511693&amp;lvl=3&amp;lin=f&amp;keep=1&amp;srchmode=3&amp;unlock" TargetMode="External"/><Relationship Id="rId6" Type="http://schemas.openxmlformats.org/officeDocument/2006/relationships/hyperlink" Target="https://www.ncbi.nlm.nih.gov/Taxonomy/Browser/wwwtax.cgi?mode=Info&amp;id=469008&amp;lvl=3&amp;lin=f&amp;keep=1&amp;srchmode=3&amp;unlock" TargetMode="External"/><Relationship Id="rId7" Type="http://schemas.openxmlformats.org/officeDocument/2006/relationships/hyperlink" Target="https://www.ncbi.nlm.nih.gov/Taxonomy/Browser/wwwtax.cgi?mode=Tree&amp;id=83333&amp;lvl=3&amp;lin=f&amp;keep=1&amp;srchmode=3&amp;unlock" TargetMode="External"/><Relationship Id="rId8" Type="http://schemas.openxmlformats.org/officeDocument/2006/relationships/hyperlink" Target="https://www.ncbi.nlm.nih.gov/Taxonomy/Browser/wwwtax.cgi?mode=Info&amp;id=679895&amp;lvl=3&amp;lin=f&amp;keep=1&amp;srchmode=3&amp;unlock" TargetMode="External"/><Relationship Id="rId9" Type="http://schemas.openxmlformats.org/officeDocument/2006/relationships/hyperlink" Target="https://www.ncbi.nlm.nih.gov/Taxonomy/Browser/wwwtax.cgi?mode=Info&amp;id=1211845&amp;lvl=3&amp;lin=f&amp;keep=1&amp;srchmode=3&amp;unlock" TargetMode="External"/><Relationship Id="rId10" Type="http://schemas.openxmlformats.org/officeDocument/2006/relationships/hyperlink" Target="https://www.ncbi.nlm.nih.gov/Taxonomy/Browser/wwwtax.cgi?mode=Info&amp;id=316385&amp;lvl=3&amp;lin=f&amp;keep=1&amp;srchmode=3&amp;unloc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png"/><Relationship Id="rId5" Type="http://schemas.openxmlformats.org/officeDocument/2006/relationships/image" Target="../media/image5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87363"/>
            <a:ext cx="12192000" cy="23876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Automated Coupling of Circuit and Chassis for Synthetic Biology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Bryan Bartley Herbert </a:t>
            </a:r>
            <a:r>
              <a:rPr lang="en-US" dirty="0" err="1" smtClean="0"/>
              <a:t>Sauro</a:t>
            </a:r>
            <a:r>
              <a:rPr lang="en-US" dirty="0" smtClean="0"/>
              <a:t> and John </a:t>
            </a:r>
            <a:r>
              <a:rPr lang="en-US" dirty="0" err="1" smtClean="0"/>
              <a:t>Gennari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2"/>
              </a:rPr>
              <a:t>bbartley@u.washington.edu</a:t>
            </a:r>
            <a:endParaRPr lang="en-US" dirty="0" smtClean="0"/>
          </a:p>
          <a:p>
            <a:r>
              <a:rPr lang="en-US" dirty="0" smtClean="0"/>
              <a:t>COMBINE 2017</a:t>
            </a:r>
          </a:p>
          <a:p>
            <a:r>
              <a:rPr lang="en-US" dirty="0" smtClean="0"/>
              <a:t>10/11/2017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1" y="2217976"/>
            <a:ext cx="3497630" cy="2734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684" y="2217976"/>
            <a:ext cx="2128444" cy="29037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0145" y="3392269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 G4</a:t>
            </a:r>
          </a:p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16041" y="3392269"/>
            <a:ext cx="2319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Napier car rolling chassis, c. </a:t>
            </a:r>
            <a:r>
              <a:rPr lang="en-US" dirty="0"/>
              <a:t>1912</a:t>
            </a:r>
          </a:p>
        </p:txBody>
      </p:sp>
    </p:spTree>
    <p:extLst>
      <p:ext uri="{BB962C8B-B14F-4D97-AF65-F5344CB8AC3E}">
        <p14:creationId xmlns:p14="http://schemas.microsoft.com/office/powerpoint/2010/main" val="14154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Conversion of </a:t>
            </a:r>
            <a:r>
              <a:rPr lang="en-US" b="1" dirty="0" err="1" smtClean="0"/>
              <a:t>Genbank</a:t>
            </a:r>
            <a:r>
              <a:rPr lang="en-US" b="1" dirty="0" smtClean="0"/>
              <a:t> Plasmid Maps to SBOL 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56685" y="1441550"/>
            <a:ext cx="9456321" cy="2486984"/>
            <a:chOff x="-931484" y="1441550"/>
            <a:chExt cx="9456321" cy="2486984"/>
          </a:xfrm>
        </p:grpSpPr>
        <p:sp>
          <p:nvSpPr>
            <p:cNvPr id="6" name="Rounded Rectangle 5"/>
            <p:cNvSpPr/>
            <p:nvPr/>
          </p:nvSpPr>
          <p:spPr>
            <a:xfrm>
              <a:off x="825550" y="2655147"/>
              <a:ext cx="2016063" cy="127338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Genbank</a:t>
              </a:r>
              <a:endParaRPr lang="en-US" sz="2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667162" y="2655147"/>
              <a:ext cx="2016063" cy="127338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“</a:t>
              </a:r>
              <a:r>
                <a:rPr lang="en-US" sz="2400" dirty="0" err="1" smtClean="0"/>
                <a:t>Genbankish</a:t>
              </a:r>
              <a:r>
                <a:rPr lang="en-US" sz="2400" dirty="0" smtClean="0"/>
                <a:t>”</a:t>
              </a:r>
            </a:p>
            <a:p>
              <a:pPr algn="ctr"/>
              <a:r>
                <a:rPr lang="en-US" sz="2400" dirty="0" smtClean="0"/>
                <a:t>SBOL</a:t>
              </a:r>
              <a:endParaRPr lang="en-US" sz="2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508774" y="2655147"/>
              <a:ext cx="2016063" cy="127338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Proper</a:t>
              </a:r>
            </a:p>
            <a:p>
              <a:pPr algn="ctr"/>
              <a:r>
                <a:rPr lang="en-US" sz="2400" dirty="0" smtClean="0"/>
                <a:t>SBOL</a:t>
              </a:r>
              <a:endParaRPr lang="en-US" sz="2400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841612" y="3061547"/>
              <a:ext cx="825549" cy="5147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683224" y="3061547"/>
              <a:ext cx="825549" cy="5147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931484" y="1691466"/>
              <a:ext cx="837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Genbank</a:t>
              </a:r>
              <a:r>
                <a:rPr lang="en-US" sz="2400" dirty="0" smtClean="0"/>
                <a:t> to </a:t>
              </a:r>
            </a:p>
            <a:p>
              <a:pPr algn="ctr"/>
              <a:r>
                <a:rPr lang="en-US" sz="2400" dirty="0" smtClean="0"/>
                <a:t>SBOL conversion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2271" y="1441550"/>
              <a:ext cx="30330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Convert natural </a:t>
              </a:r>
            </a:p>
            <a:p>
              <a:r>
                <a:rPr lang="en-US" sz="2400" dirty="0" smtClean="0"/>
                <a:t>language annotations</a:t>
              </a:r>
            </a:p>
            <a:p>
              <a:r>
                <a:rPr lang="en-US" sz="2400" dirty="0" smtClean="0"/>
                <a:t>to ontology terms</a:t>
              </a:r>
              <a:endParaRPr lang="en-US" sz="2400" dirty="0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360401"/>
              </p:ext>
            </p:extLst>
          </p:nvPr>
        </p:nvGraphicFramePr>
        <p:xfrm>
          <a:off x="1951506" y="4348202"/>
          <a:ext cx="8623711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2721"/>
                <a:gridCol w="4138864"/>
                <a:gridCol w="15721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u="none" dirty="0" smtClean="0"/>
                        <a:t>Host</a:t>
                      </a:r>
                      <a:r>
                        <a:rPr lang="en-US" b="1" u="none" baseline="0" dirty="0" smtClean="0"/>
                        <a:t> organism</a:t>
                      </a:r>
                      <a:endParaRPr lang="en-US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 smtClean="0"/>
                        <a:t>Ontology term</a:t>
                      </a:r>
                      <a:endParaRPr lang="en-US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 smtClean="0"/>
                        <a:t>Ontology ID</a:t>
                      </a:r>
                      <a:endParaRPr lang="en-US" b="1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Origin of replication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err="1" smtClean="0"/>
                        <a:t>origin_of_replication</a:t>
                      </a:r>
                      <a:endParaRPr lang="en-US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SO:0000296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 smtClean="0"/>
                        <a:t>Selection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request 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s-I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Ampicillin resistance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“beta-lactam antibiotic catabolic process”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GO: 0030655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Chloramphenicol</a:t>
                      </a:r>
                      <a:r>
                        <a:rPr lang="en-US" i="0" baseline="0" dirty="0" smtClean="0"/>
                        <a:t> resistance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“response to chloramphenicol”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GO: 1901322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smtClean="0"/>
                        <a:t>Tetracycline</a:t>
                      </a:r>
                      <a:r>
                        <a:rPr lang="en-US" i="0" baseline="0" dirty="0" smtClean="0"/>
                        <a:t> resistance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“response to tetracycline”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GO: 1901326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9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Assembly of Chassis and Circuit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964373" y="2475637"/>
            <a:ext cx="6263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 smtClean="0"/>
          </a:p>
          <a:p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host.assemble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([plasmid])</a:t>
            </a:r>
          </a:p>
        </p:txBody>
      </p:sp>
    </p:spTree>
    <p:extLst>
      <p:ext uri="{BB962C8B-B14F-4D97-AF65-F5344CB8AC3E}">
        <p14:creationId xmlns:p14="http://schemas.microsoft.com/office/powerpoint/2010/main" val="20800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Assembly Fail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929840" y="1950134"/>
            <a:ext cx="1239602" cy="1171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47997" y="3486761"/>
            <a:ext cx="1239602" cy="1171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22426" y="5012246"/>
            <a:ext cx="1239602" cy="1171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18" idx="3"/>
          </p:cNvCxnSpPr>
          <p:nvPr/>
        </p:nvCxnSpPr>
        <p:spPr>
          <a:xfrm>
            <a:off x="6169442" y="2536127"/>
            <a:ext cx="898356" cy="950634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7715735" y="4072754"/>
            <a:ext cx="898356" cy="957355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10662" y="2094871"/>
            <a:ext cx="771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Host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34310" y="3752784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Genome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06631" y="5953399"/>
            <a:ext cx="1386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Mutation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9840" y="1971700"/>
            <a:ext cx="2234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name: “DB3.1”</a:t>
            </a:r>
          </a:p>
          <a:p>
            <a:r>
              <a:rPr lang="en-US" dirty="0" smtClean="0"/>
              <a:t>type:  &lt;GO: 0005623&gt;</a:t>
            </a:r>
          </a:p>
          <a:p>
            <a:r>
              <a:rPr lang="en-US" dirty="0" err="1" smtClean="0"/>
              <a:t>taxonId</a:t>
            </a:r>
            <a:r>
              <a:rPr lang="en-US" dirty="0" smtClean="0"/>
              <a:t>: “</a:t>
            </a:r>
            <a:r>
              <a:rPr lang="is-IS" dirty="0" smtClean="0"/>
              <a:t>634468”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47997" y="3508985"/>
            <a:ext cx="263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roles:  &lt;SO: 000</a:t>
            </a:r>
            <a:r>
              <a:rPr lang="fi-FI" dirty="0"/>
              <a:t>0001026</a:t>
            </a:r>
            <a:r>
              <a:rPr lang="en-US" dirty="0" smtClean="0"/>
              <a:t>&gt;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41539" y="5041219"/>
            <a:ext cx="380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name: “</a:t>
            </a:r>
            <a:r>
              <a:rPr lang="en-US" dirty="0" err="1" smtClean="0"/>
              <a:t>SmR</a:t>
            </a:r>
            <a:r>
              <a:rPr lang="en-US" dirty="0" smtClean="0"/>
              <a:t>”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roles:  &lt;SO: 0005623&gt;, &lt;GO:0046679&gt;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1" name="Elbow Connector 30"/>
          <p:cNvCxnSpPr/>
          <p:nvPr/>
        </p:nvCxnSpPr>
        <p:spPr>
          <a:xfrm flipH="1">
            <a:off x="4006701" y="2536127"/>
            <a:ext cx="898356" cy="950634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30848" y="3486761"/>
            <a:ext cx="1239602" cy="1171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/>
          <p:nvPr/>
        </p:nvCxnSpPr>
        <p:spPr>
          <a:xfrm flipH="1">
            <a:off x="2532492" y="4089766"/>
            <a:ext cx="898356" cy="957355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912691" y="5041219"/>
            <a:ext cx="1239602" cy="1171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389262" y="3508985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Plasmid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4136" y="5076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name: </a:t>
            </a:r>
            <a:r>
              <a:rPr lang="en-US" dirty="0" smtClean="0"/>
              <a:t>“streptomycin resistance”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roles:  &lt;SO: 0005623&gt;, &lt;GO:0046679&gt;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38638" y="3532746"/>
            <a:ext cx="2636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roles:  &lt;SO: 000</a:t>
            </a:r>
            <a:r>
              <a:rPr lang="fi-FI" dirty="0"/>
              <a:t>0001026</a:t>
            </a:r>
            <a:r>
              <a:rPr lang="en-US" dirty="0"/>
              <a:t>&gt; </a:t>
            </a:r>
          </a:p>
        </p:txBody>
      </p:sp>
      <p:sp>
        <p:nvSpPr>
          <p:cNvPr id="2" name="Arc 1"/>
          <p:cNvSpPr/>
          <p:nvPr/>
        </p:nvSpPr>
        <p:spPr>
          <a:xfrm>
            <a:off x="3103633" y="4253519"/>
            <a:ext cx="4967747" cy="2195399"/>
          </a:xfrm>
          <a:prstGeom prst="arc">
            <a:avLst>
              <a:gd name="adj1" fmla="val 1020489"/>
              <a:gd name="adj2" fmla="val 9735300"/>
            </a:avLst>
          </a:prstGeom>
          <a:ln w="381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9" y="5811435"/>
            <a:ext cx="1407907" cy="9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46" y="2873417"/>
            <a:ext cx="1887539" cy="18875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51" y="1676525"/>
            <a:ext cx="1887539" cy="18875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19" y="2959725"/>
            <a:ext cx="1476375" cy="14763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01" y="2330284"/>
            <a:ext cx="629441" cy="629441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439568" y="3578494"/>
            <a:ext cx="1140655" cy="197004"/>
            <a:chOff x="3695434" y="2211387"/>
            <a:chExt cx="1140655" cy="19700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-1500000">
            <a:off x="6717741" y="2761274"/>
            <a:ext cx="1140656" cy="197004"/>
            <a:chOff x="6987348" y="2772833"/>
            <a:chExt cx="1140656" cy="197004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7061815" y="2772833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6987348" y="296983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927365" y="3420437"/>
            <a:ext cx="297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dirty="0" err="1" smtClean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sbol:ComponentDefinitiont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  <a:endParaRPr lang="en-US" dirty="0">
              <a:solidFill>
                <a:srgbClr val="FF0000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69810" y="3450922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</a:t>
            </a:r>
            <a:endParaRPr lang="en-US" dirty="0">
              <a:solidFill>
                <a:srgbClr val="FF0000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33534" y="2928139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h, .</a:t>
            </a:r>
            <a:r>
              <a:rPr lang="en-US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09884" y="4574598"/>
            <a:ext cx="143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</a:t>
            </a:r>
            <a:r>
              <a:rPr lang="en-US" b="1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++ / Python</a:t>
            </a:r>
            <a:endParaRPr lang="en-US" b="1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74505" y="33597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Java</a:t>
            </a:r>
            <a:endParaRPr lang="en-US" b="1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59563" y="443609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file</a:t>
            </a:r>
            <a:endParaRPr lang="en-US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56446" y="2289726"/>
            <a:ext cx="221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ComponentDefinition</a:t>
            </a:r>
            <a:endParaRPr lang="en-US" dirty="0">
              <a:solidFill>
                <a:srgbClr val="FF0000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5208" y="771519"/>
            <a:ext cx="7329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 Data are </a:t>
            </a:r>
            <a:r>
              <a:rPr lang="en-US" sz="360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Fully Exchangeable</a:t>
            </a:r>
            <a:endParaRPr lang="en-US" sz="36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633047" y="4139055"/>
            <a:ext cx="1274743" cy="1957145"/>
            <a:chOff x="5144391" y="3415715"/>
            <a:chExt cx="1443445" cy="2216157"/>
          </a:xfrm>
        </p:grpSpPr>
        <p:sp>
          <p:nvSpPr>
            <p:cNvPr id="47" name="Can 46"/>
            <p:cNvSpPr/>
            <p:nvPr/>
          </p:nvSpPr>
          <p:spPr>
            <a:xfrm>
              <a:off x="5144391" y="3415715"/>
              <a:ext cx="1443445" cy="2216157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/>
            <a:srcRect r="67068"/>
            <a:stretch/>
          </p:blipFill>
          <p:spPr>
            <a:xfrm>
              <a:off x="5314590" y="3974914"/>
              <a:ext cx="1046453" cy="54655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4"/>
            <a:srcRect l="32996" t="16849" r="27764" b="22314"/>
            <a:stretch/>
          </p:blipFill>
          <p:spPr>
            <a:xfrm>
              <a:off x="5242658" y="4462241"/>
              <a:ext cx="1246909" cy="3325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4"/>
            <a:srcRect l="70795" t="5222"/>
            <a:stretch/>
          </p:blipFill>
          <p:spPr>
            <a:xfrm>
              <a:off x="5501337" y="4740198"/>
              <a:ext cx="928042" cy="518016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 rot="1500000" flipV="1">
            <a:off x="6675971" y="4625618"/>
            <a:ext cx="1140656" cy="197004"/>
            <a:chOff x="6987348" y="2772833"/>
            <a:chExt cx="1140656" cy="197004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7061815" y="2772833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987348" y="296983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working on a </a:t>
            </a:r>
            <a:r>
              <a:rPr lang="en-US" dirty="0" err="1" smtClean="0"/>
              <a:t>SynBioHub</a:t>
            </a:r>
            <a:r>
              <a:rPr lang="en-US" dirty="0" smtClean="0"/>
              <a:t> repository specifically for host strains</a:t>
            </a:r>
          </a:p>
          <a:p>
            <a:r>
              <a:rPr lang="en-US" dirty="0" smtClean="0"/>
              <a:t>Choosing a suitable host is a complicated decision which can be simplified and automated for the synthetic biologist</a:t>
            </a:r>
          </a:p>
          <a:p>
            <a:r>
              <a:rPr lang="en-US" dirty="0" smtClean="0"/>
              <a:t>Current ontologies are workable but limited for supporting some of these use cases</a:t>
            </a:r>
          </a:p>
          <a:p>
            <a:r>
              <a:rPr lang="en-US" dirty="0" smtClean="0"/>
              <a:t>SBOL is an “extensible” data standard</a:t>
            </a:r>
          </a:p>
          <a:p>
            <a:r>
              <a:rPr lang="en-US" dirty="0" smtClean="0"/>
              <a:t>Extensions can be used to implement new classes and new validation rules for SBOL while remaining fully exchangeable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929" y="3464062"/>
            <a:ext cx="1283489" cy="12834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67496" y="3690307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Herbert </a:t>
            </a:r>
            <a:r>
              <a:rPr lang="en-US" sz="2400" dirty="0" err="1" smtClean="0"/>
              <a:t>Sauro</a:t>
            </a:r>
            <a:endParaRPr lang="en-US" sz="2400" dirty="0" smtClean="0"/>
          </a:p>
          <a:p>
            <a:r>
              <a:rPr lang="en-US" sz="2400" dirty="0" smtClean="0"/>
              <a:t>UW Bioengineering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226867" y="555779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 </a:t>
            </a:r>
            <a:r>
              <a:rPr lang="en-US" sz="2400"/>
              <a:t>NSF </a:t>
            </a:r>
            <a:r>
              <a:rPr lang="en-US" sz="2400" dirty="0"/>
              <a:t> </a:t>
            </a:r>
            <a:r>
              <a:rPr lang="en-US" sz="2400" dirty="0">
                <a:hlinkClick r:id="rId4"/>
              </a:rPr>
              <a:t>#1355909</a:t>
            </a:r>
            <a:r>
              <a:rPr lang="en-US" sz="2400" dirty="0"/>
              <a:t>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493" y="4842565"/>
            <a:ext cx="1848507" cy="1859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8" y="1820410"/>
            <a:ext cx="1233831" cy="1233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727" y="1927986"/>
            <a:ext cx="1245691" cy="12456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17251" y="1933746"/>
            <a:ext cx="2961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Michal </a:t>
            </a:r>
            <a:r>
              <a:rPr lang="en-US" sz="2400" dirty="0" err="1" smtClean="0"/>
              <a:t>Galdzicki</a:t>
            </a:r>
            <a:endParaRPr lang="en-US" sz="2400" dirty="0" smtClean="0"/>
          </a:p>
          <a:p>
            <a:r>
              <a:rPr lang="en-US" sz="2400" dirty="0" err="1" smtClean="0"/>
              <a:t>Arzeda</a:t>
            </a:r>
            <a:r>
              <a:rPr lang="en-US" sz="2400" dirty="0" smtClean="0"/>
              <a:t> Corp</a:t>
            </a:r>
          </a:p>
          <a:p>
            <a:r>
              <a:rPr lang="en-US" sz="2400" dirty="0" smtClean="0"/>
              <a:t>Seattle, WA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267496" y="2135333"/>
            <a:ext cx="183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John </a:t>
            </a:r>
            <a:r>
              <a:rPr lang="en-US" sz="2400" dirty="0" err="1" smtClean="0"/>
              <a:t>Gennari</a:t>
            </a:r>
            <a:endParaRPr lang="en-US" sz="2400" dirty="0" smtClean="0"/>
          </a:p>
          <a:p>
            <a:r>
              <a:rPr lang="en-US" sz="2400" dirty="0" smtClean="0"/>
              <a:t>UW BIME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91" y="3371298"/>
            <a:ext cx="1395407" cy="13954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17251" y="3673934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Kiri</a:t>
            </a:r>
            <a:r>
              <a:rPr lang="en-US" sz="2400" dirty="0"/>
              <a:t> </a:t>
            </a:r>
            <a:r>
              <a:rPr lang="en-US" sz="2400" dirty="0" smtClean="0"/>
              <a:t>Choi</a:t>
            </a:r>
          </a:p>
          <a:p>
            <a:r>
              <a:rPr lang="en-US" sz="2400" dirty="0" smtClean="0"/>
              <a:t>UW Bioengineering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2885440" y="1882987"/>
            <a:ext cx="6421120" cy="3657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Can 11"/>
          <p:cNvSpPr/>
          <p:nvPr/>
        </p:nvSpPr>
        <p:spPr>
          <a:xfrm>
            <a:off x="4362027" y="2871894"/>
            <a:ext cx="568960" cy="839893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>
          <a:xfrm>
            <a:off x="5811520" y="4321387"/>
            <a:ext cx="568960" cy="839893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>
          <a:xfrm>
            <a:off x="6746240" y="2451947"/>
            <a:ext cx="568960" cy="839893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Straight Arrow Connector 15"/>
          <p:cNvCxnSpPr>
            <a:stCxn id="12" idx="3"/>
            <a:endCxn id="13" idx="2"/>
          </p:cNvCxnSpPr>
          <p:nvPr/>
        </p:nvCxnSpPr>
        <p:spPr>
          <a:xfrm>
            <a:off x="4646507" y="3711787"/>
            <a:ext cx="1165013" cy="102954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4" idx="2"/>
          </p:cNvCxnSpPr>
          <p:nvPr/>
        </p:nvCxnSpPr>
        <p:spPr>
          <a:xfrm flipV="1">
            <a:off x="4930987" y="2871893"/>
            <a:ext cx="1815253" cy="41994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3" idx="4"/>
          </p:cNvCxnSpPr>
          <p:nvPr/>
        </p:nvCxnSpPr>
        <p:spPr>
          <a:xfrm flipH="1">
            <a:off x="6380480" y="3291840"/>
            <a:ext cx="650240" cy="144949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SBOL Integrates Data Across Networks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831202" y="5998681"/>
            <a:ext cx="11360799" cy="7635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33" dirty="0">
                <a:latin typeface="Roboto" charset="0"/>
              </a:rPr>
              <a:t>Every </a:t>
            </a:r>
            <a:r>
              <a:rPr lang="en-US" sz="2533">
                <a:latin typeface="Roboto" charset="0"/>
              </a:rPr>
              <a:t>SBOL data </a:t>
            </a:r>
            <a:r>
              <a:rPr lang="en-US" sz="2533" dirty="0">
                <a:latin typeface="Roboto" charset="0"/>
              </a:rPr>
              <a:t>object has a uniform resource identifier (URI). </a:t>
            </a:r>
          </a:p>
        </p:txBody>
      </p:sp>
    </p:spTree>
    <p:extLst>
      <p:ext uri="{BB962C8B-B14F-4D97-AF65-F5344CB8AC3E}">
        <p14:creationId xmlns:p14="http://schemas.microsoft.com/office/powerpoint/2010/main" val="5334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84" y="4443772"/>
            <a:ext cx="1887539" cy="1887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65" y="4443772"/>
            <a:ext cx="1887539" cy="1887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8" y="4649354"/>
            <a:ext cx="1476375" cy="1476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93" y="4593909"/>
            <a:ext cx="629441" cy="6294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544633" y="4904941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GenericTopLevel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()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190146" y="5519625"/>
            <a:ext cx="1140655" cy="197004"/>
            <a:chOff x="3695434" y="2211387"/>
            <a:chExt cx="1140655" cy="19700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7182530" y="5540080"/>
            <a:ext cx="1066189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108064" y="5737084"/>
            <a:ext cx="1066189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68262" y="5091637"/>
            <a:ext cx="213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71981" y="4859656"/>
            <a:ext cx="241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15604" y="51868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9685" y="6098019"/>
            <a:ext cx="54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42226" y="6125728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1245" y="612572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82587" y="722959"/>
            <a:ext cx="529771" cy="529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69" y="1676525"/>
            <a:ext cx="1887539" cy="18875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51" y="1676525"/>
            <a:ext cx="1887539" cy="18875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642" y="1882107"/>
            <a:ext cx="1476375" cy="14763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01" y="1441141"/>
            <a:ext cx="629441" cy="629441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069431" y="2752378"/>
            <a:ext cx="1140655" cy="197004"/>
            <a:chOff x="3695434" y="2211387"/>
            <a:chExt cx="1140655" cy="19700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>
            <a:off x="7061815" y="2772833"/>
            <a:ext cx="1066189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987348" y="2969837"/>
            <a:ext cx="1066189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47546" y="2324391"/>
            <a:ext cx="213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51265" y="2092409"/>
            <a:ext cx="241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82712" y="20340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.h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628971" y="3330772"/>
            <a:ext cx="54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21510" y="3358481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40531" y="335848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74515" y="2045228"/>
            <a:ext cx="241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68" y="1432902"/>
            <a:ext cx="629441" cy="62944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62479" y="202581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6031" y="664681"/>
            <a:ext cx="856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</a:t>
            </a:r>
            <a:r>
              <a:rPr lang="en-US" sz="36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libSBOL</a:t>
            </a:r>
            <a:r>
              <a:rPr lang="en-US" sz="36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(C++) extensions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00712" y="3865210"/>
            <a:ext cx="767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generic annotations</a:t>
            </a:r>
          </a:p>
        </p:txBody>
      </p:sp>
      <p:sp>
        <p:nvSpPr>
          <p:cNvPr id="69" name="Oval 68"/>
          <p:cNvSpPr/>
          <p:nvPr/>
        </p:nvSpPr>
        <p:spPr>
          <a:xfrm>
            <a:off x="644519" y="4025096"/>
            <a:ext cx="529771" cy="529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37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Some Example Extensions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719" y="1418088"/>
            <a:ext cx="5685508" cy="120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53" y="3068993"/>
            <a:ext cx="5657575" cy="1337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52" y="4902490"/>
            <a:ext cx="1741557" cy="1598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3791" y="1690690"/>
            <a:ext cx="2313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Design-build-test</a:t>
            </a:r>
          </a:p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3792" y="3322058"/>
            <a:ext cx="1760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Host context</a:t>
            </a:r>
          </a:p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7232" y="5286394"/>
            <a:ext cx="1762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3D Structure</a:t>
            </a:r>
          </a:p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5019" y="2566194"/>
          <a:ext cx="10224653" cy="3175446"/>
        </p:xfrm>
        <a:graphic>
          <a:graphicData uri="http://schemas.openxmlformats.org/drawingml/2006/table">
            <a:tbl>
              <a:tblPr/>
              <a:tblGrid>
                <a:gridCol w="2963474"/>
                <a:gridCol w="4102343"/>
                <a:gridCol w="738443"/>
                <a:gridCol w="2420393"/>
              </a:tblGrid>
              <a:tr h="675770">
                <a:tc>
                  <a:txBody>
                    <a:bodyPr/>
                    <a:lstStyle/>
                    <a:p>
                      <a:pPr fontAlgn="t"/>
                      <a:r>
                        <a:rPr lang="en-US" i="1" u="none" strike="noStrike" dirty="0">
                          <a:solidFill>
                            <a:srgbClr val="000000"/>
                          </a:solidFill>
                          <a:effectLst/>
                          <a:hlinkClick r:id="rId2" tooltip="GO:1901322 (go to the term details page for response to chloramphenicol)"/>
                        </a:rPr>
                        <a:t>response</a:t>
                      </a:r>
                      <a:r>
                        <a:rPr lang="en-US" u="none" strike="noStrike" dirty="0">
                          <a:solidFill>
                            <a:srgbClr val="428BCA"/>
                          </a:solidFill>
                          <a:effectLst/>
                          <a:hlinkClick r:id="rId2" tooltip="GO:1901322 (go to the term details page for response to chloramphenicol)"/>
                        </a:rPr>
                        <a:t> </a:t>
                      </a:r>
                      <a:r>
                        <a:rPr lang="en-US" i="1" u="none" strike="noStrike" dirty="0">
                          <a:solidFill>
                            <a:srgbClr val="000000"/>
                          </a:solidFill>
                          <a:effectLst/>
                          <a:hlinkClick r:id="rId2" tooltip="GO:1901322 (go to the term details page for response to chloramphenicol)"/>
                        </a:rPr>
                        <a:t>tochloramphenicol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Any process that results in a change in state or activity of a cell or an organism (in terms of </a:t>
                      </a:r>
                      <a:r>
                        <a:rPr lang="en-US" dirty="0" smtClean="0">
                          <a:effectLst/>
                        </a:rPr>
                        <a:t>movement secretion </a:t>
                      </a:r>
                      <a:r>
                        <a:rPr lang="en-US" dirty="0">
                          <a:effectLst/>
                        </a:rPr>
                        <a:t>enzyme </a:t>
                      </a:r>
                      <a:r>
                        <a:rPr lang="en-US" dirty="0" smtClean="0">
                          <a:effectLst/>
                        </a:rPr>
                        <a:t>production </a:t>
                      </a:r>
                      <a:r>
                        <a:rPr lang="en-US" dirty="0">
                          <a:effectLst/>
                        </a:rPr>
                        <a:t>gene </a:t>
                      </a:r>
                      <a:r>
                        <a:rPr lang="en-US" dirty="0" smtClean="0">
                          <a:effectLst/>
                        </a:rPr>
                        <a:t>expression </a:t>
                      </a:r>
                      <a:r>
                        <a:rPr lang="en-US" dirty="0">
                          <a:effectLst/>
                        </a:rPr>
                        <a:t>etc.) as a result of a chloramphenicol stimulus. less</a:t>
                      </a: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biological_process</a:t>
                      </a: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GO</a:t>
                      </a: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893907">
                <a:tc>
                  <a:txBody>
                    <a:bodyPr/>
                    <a:lstStyle/>
                    <a:p>
                      <a:pPr fontAlgn="t"/>
                      <a:r>
                        <a:rPr lang="en-US" sz="1700" i="1" u="none" strike="noStrike">
                          <a:solidFill>
                            <a:srgbClr val="000000"/>
                          </a:solidFill>
                          <a:effectLst/>
                          <a:hlinkClick r:id="rId3" tooltip="GO:0017001 (go to the term details page for antibiotic catabolic process)"/>
                        </a:rPr>
                        <a:t/>
                      </a:r>
                      <a:br>
                        <a:rPr lang="en-US" sz="1700" i="1" u="none" strike="noStrike">
                          <a:solidFill>
                            <a:srgbClr val="000000"/>
                          </a:solidFill>
                          <a:effectLst/>
                          <a:hlinkClick r:id="rId3" tooltip="GO:0017001 (go to the term details page for antibiotic catabolic process)"/>
                        </a:rPr>
                      </a:br>
                      <a:r>
                        <a:rPr lang="en-US" sz="1700" i="1" u="none" strike="noStrike">
                          <a:solidFill>
                            <a:srgbClr val="000000"/>
                          </a:solidFill>
                          <a:effectLst/>
                          <a:hlinkClick r:id="rId3" tooltip="GO:0017001 (go to the term details page for antibiotic catabolic process)"/>
                        </a:rPr>
                        <a:t>antibioticcatabolic</a:t>
                      </a:r>
                      <a:r>
                        <a:rPr lang="en-US" sz="1700" u="none" strike="noStrike">
                          <a:solidFill>
                            <a:srgbClr val="428BCA"/>
                          </a:solidFill>
                          <a:effectLst/>
                          <a:hlinkClick r:id="rId3" tooltip="GO:0017001 (go to the term details page for antibiotic catabolic process)"/>
                        </a:rPr>
                        <a:t>process</a:t>
                      </a:r>
                      <a:endParaRPr lang="en-US" sz="1700">
                        <a:effectLst/>
                      </a:endParaRPr>
                    </a:p>
                  </a:txBody>
                  <a:tcPr marL="61183" marR="61183" marT="61183" marB="6118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The chemical reactions and pathways resulting in the breakdown of </a:t>
                      </a:r>
                      <a:r>
                        <a:rPr lang="en-US" sz="1700" dirty="0" smtClean="0">
                          <a:effectLst/>
                        </a:rPr>
                        <a:t>antibiotic </a:t>
                      </a:r>
                      <a:r>
                        <a:rPr lang="en-US" sz="1700" dirty="0">
                          <a:effectLst/>
                        </a:rPr>
                        <a:t>a substance produced by or derived from certain </a:t>
                      </a:r>
                      <a:r>
                        <a:rPr lang="en-US" sz="1700" dirty="0" smtClean="0">
                          <a:effectLst/>
                        </a:rPr>
                        <a:t>fungi bacteria </a:t>
                      </a:r>
                      <a:r>
                        <a:rPr lang="en-US" sz="1700" dirty="0">
                          <a:effectLst/>
                        </a:rPr>
                        <a:t>and other </a:t>
                      </a:r>
                      <a:r>
                        <a:rPr lang="en-US" sz="1700" dirty="0" smtClean="0">
                          <a:effectLst/>
                        </a:rPr>
                        <a:t>organisms </a:t>
                      </a:r>
                      <a:r>
                        <a:rPr lang="en-US" sz="1700" dirty="0">
                          <a:effectLst/>
                        </a:rPr>
                        <a:t>that can destroy or inhibit the growth of other microorganisms. less</a:t>
                      </a:r>
                    </a:p>
                  </a:txBody>
                  <a:tcPr marL="61183" marR="61183" marT="61183" marB="6118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biological_process</a:t>
                      </a:r>
                    </a:p>
                  </a:txBody>
                  <a:tcPr marL="61183" marR="61183" marT="61183" marB="6118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GO</a:t>
                      </a:r>
                    </a:p>
                  </a:txBody>
                  <a:tcPr marL="61183" marR="61183" marT="61183" marB="61183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1709" y="1229023"/>
            <a:ext cx="3443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SO term for selection marker</a:t>
            </a:r>
          </a:p>
          <a:p>
            <a:r>
              <a:rPr lang="en-US" dirty="0" smtClean="0"/>
              <a:t>Process </a:t>
            </a:r>
          </a:p>
          <a:p>
            <a:r>
              <a:rPr lang="en-US" dirty="0" smtClean="0"/>
              <a:t>Bacteriostatic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Engineering Analogies for Synthetic Biology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= DNA construct that encodes novel biological functions, usually a plasmid</a:t>
            </a:r>
          </a:p>
          <a:p>
            <a:r>
              <a:rPr lang="en-US" dirty="0" smtClean="0"/>
              <a:t>Chassis = host organism</a:t>
            </a:r>
          </a:p>
          <a:p>
            <a:r>
              <a:rPr lang="en-US" dirty="0" smtClean="0"/>
              <a:t>Modules, interchangeable components, standards, etc.</a:t>
            </a:r>
          </a:p>
        </p:txBody>
      </p:sp>
      <p:grpSp>
        <p:nvGrpSpPr>
          <p:cNvPr id="9" name="Group 8"/>
          <p:cNvGrpSpPr/>
          <p:nvPr>
            <p:custDataLst>
              <p:tags r:id="rId1"/>
            </p:custDataLst>
          </p:nvPr>
        </p:nvGrpSpPr>
        <p:grpSpPr>
          <a:xfrm>
            <a:off x="3320988" y="4172953"/>
            <a:ext cx="5004426" cy="2138947"/>
            <a:chOff x="260093" y="1600200"/>
            <a:chExt cx="7131307" cy="3048000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93" y="1600200"/>
              <a:ext cx="7131307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Striped Right Arrow 11"/>
            <p:cNvSpPr/>
            <p:nvPr/>
          </p:nvSpPr>
          <p:spPr>
            <a:xfrm rot="830266">
              <a:off x="1380405" y="2616725"/>
              <a:ext cx="1905000" cy="304800"/>
            </a:xfrm>
            <a:prstGeom prst="stripedRightArrow">
              <a:avLst>
                <a:gd name="adj1" fmla="val 50000"/>
                <a:gd name="adj2" fmla="val 6649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4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08218" y="102790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Courier New" charset="0"/>
              <a:buChar char="o"/>
            </a:pPr>
            <a:r>
              <a:rPr lang="en-US" b="1" dirty="0" smtClean="0">
                <a:solidFill>
                  <a:srgbClr val="0033CC"/>
                </a:solidFill>
                <a:effectLst/>
                <a:hlinkClick r:id="rId2" tooltip="family"/>
              </a:rPr>
              <a:t>Enterobacteriaceae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3" tooltip="genus"/>
              </a:rPr>
              <a:t>Escherichia</a:t>
            </a:r>
            <a:endParaRPr lang="en-US" b="1" dirty="0">
              <a:solidFill>
                <a:srgbClr val="0033CC"/>
              </a:solidFill>
              <a:latin typeface="Times" charset="0"/>
            </a:endParaRPr>
          </a:p>
          <a:p>
            <a:pPr lvl="2"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4" tooltip="species"/>
              </a:rPr>
              <a:t>Escherichia coli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 marL="742950" lvl="1" indent="-285750">
              <a:buFont typeface="Courier New" charset="0"/>
              <a:buChar char="o"/>
            </a:pPr>
            <a:endParaRPr lang="en-US" b="1" i="0" dirty="0" smtClean="0">
              <a:solidFill>
                <a:srgbClr val="0033CC"/>
              </a:solidFill>
              <a:effectLst/>
              <a:latin typeface="Times" charset="0"/>
              <a:hlinkClick r:id="rId5" tooltip="no rank"/>
            </a:endParaRPr>
          </a:p>
          <a:p>
            <a:endParaRPr lang="en-US" b="1" i="0" dirty="0" smtClean="0">
              <a:solidFill>
                <a:srgbClr val="0033CC"/>
              </a:solidFill>
              <a:effectLst/>
              <a:latin typeface="Times" charset="0"/>
              <a:hlinkClick r:id="rId5" tooltip="no rank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5" tooltip="no rank"/>
              </a:rPr>
              <a:t>Escherichia coli BL21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6" tooltip="no rank"/>
              </a:rPr>
              <a:t>Escherichia coli BL21(DE3)</a:t>
            </a:r>
            <a:endParaRPr lang="en-US" b="1" i="0" dirty="0" smtClean="0">
              <a:solidFill>
                <a:srgbClr val="0033CC"/>
              </a:solidFill>
              <a:effectLst/>
              <a:latin typeface="Times" charset="0"/>
              <a:hlinkClick r:id="rId7" tooltip="no rank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7" tooltip="no rank"/>
              </a:rPr>
              <a:t>Escherichia coli K-12</a:t>
            </a: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8" tooltip="no rank"/>
              </a:rPr>
              <a:t>Escherichia coli BW25113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9" tooltip="no rank"/>
              </a:rPr>
              <a:t>Escherichia coli MC1061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0" tooltip="no rank"/>
              </a:rPr>
              <a:t>Escherichia coli str. K-12 substr. DH10B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1" tooltip="no rank"/>
              </a:rPr>
              <a:t>Escherichia coli str. K-12 substr. MG1655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2" tooltip="no rank"/>
              </a:rPr>
              <a:t>Escherichia coli MV1994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3" tooltip="no rank"/>
              </a:rPr>
              <a:t>Escherichia coli MV2A6</a:t>
            </a:r>
            <a:endParaRPr lang="en-US" b="1" dirty="0">
              <a:solidFill>
                <a:srgbClr val="0033CC"/>
              </a:solidFill>
              <a:latin typeface="Times" charset="0"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4" tooltip="no rank"/>
              </a:rPr>
              <a:t>Escherichia coli str. K-12 substr. MG1655star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5" tooltip="no rank"/>
              </a:rPr>
              <a:t>synthetic Escherichia coli C321.deltaA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6" tooltip="no rank"/>
              </a:rPr>
              <a:t>Escherichia coli str. K-12 substr. MG1656</a:t>
            </a:r>
            <a:endParaRPr lang="en-US" b="0" i="0" dirty="0" smtClean="0">
              <a:solidFill>
                <a:srgbClr val="000000"/>
              </a:solidFill>
              <a:effectLst/>
              <a:latin typeface="Times" charset="0"/>
            </a:endParaRPr>
          </a:p>
          <a:p>
            <a:pPr>
              <a:buFont typeface="Arial" charset="0"/>
              <a:buChar char="§"/>
            </a:pPr>
            <a:r>
              <a:rPr lang="en-US" b="1" i="0" dirty="0" smtClean="0">
                <a:solidFill>
                  <a:srgbClr val="0033CC"/>
                </a:solidFill>
                <a:effectLst/>
                <a:latin typeface="Times" charset="0"/>
                <a:hlinkClick r:id="rId17" tooltip="no rank"/>
              </a:rPr>
              <a:t>Escherichia coli str. K-12 substr. W3110</a:t>
            </a:r>
            <a:endParaRPr lang="en-US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Divergence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67400" y="102790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1 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|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131567 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|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2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/ \ 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1224   1783272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/     \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1236       1239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/         \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91347           91061</a:t>
            </a:r>
          </a:p>
          <a:p>
            <a:r>
              <a:rPr lang="tr-TR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/             \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543               1385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/                 \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561                   186817</a:t>
            </a:r>
          </a:p>
          <a:p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           \</a:t>
            </a:r>
          </a:p>
          <a:p>
            <a:r>
              <a:rPr lang="tr-TR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           1386</a:t>
            </a:r>
          </a:p>
          <a:p>
            <a:r>
              <a:rPr lang="tr-TR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            \</a:t>
            </a:r>
          </a:p>
          <a:p>
            <a:r>
              <a:rPr lang="tr-TR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tr-TR" dirty="0" smtClean="0">
                <a:solidFill>
                  <a:srgbClr val="000000"/>
                </a:solidFill>
                <a:latin typeface="Menlo-Regular" charset="0"/>
              </a:rPr>
              <a:t>                         653685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0613" y="4826000"/>
            <a:ext cx="92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70C0"/>
                </a:solidFill>
              </a:rPr>
              <a:t>E. coli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5333" y="5921553"/>
            <a:ext cx="140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</a:rPr>
              <a:t>B. </a:t>
            </a:r>
            <a:r>
              <a:rPr lang="en-US" sz="2400" b="1" i="1" dirty="0" err="1" smtClean="0">
                <a:solidFill>
                  <a:srgbClr val="C00000"/>
                </a:solidFill>
              </a:rPr>
              <a:t>subtilis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2122636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Bacteria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3998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Divergence of Model Species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57354"/>
              </p:ext>
            </p:extLst>
          </p:nvPr>
        </p:nvGraphicFramePr>
        <p:xfrm>
          <a:off x="2032000" y="2294466"/>
          <a:ext cx="8127999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u="none" dirty="0" smtClean="0"/>
                        <a:t>Host</a:t>
                      </a:r>
                      <a:r>
                        <a:rPr lang="en-US" b="1" u="none" baseline="0" dirty="0" smtClean="0"/>
                        <a:t> organism</a:t>
                      </a:r>
                      <a:endParaRPr lang="en-US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 smtClean="0"/>
                        <a:t>DNA Source</a:t>
                      </a:r>
                      <a:endParaRPr lang="en-US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 smtClean="0"/>
                        <a:t>Taxonomic</a:t>
                      </a:r>
                      <a:r>
                        <a:rPr lang="en-US" b="1" u="none" baseline="0" dirty="0" smtClean="0"/>
                        <a:t> Divergence</a:t>
                      </a:r>
                      <a:endParaRPr lang="en-US" b="1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E. coli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E. coli</a:t>
                      </a:r>
                      <a:r>
                        <a:rPr lang="en-US" i="1" baseline="0" dirty="0" smtClean="0"/>
                        <a:t> (DH5alpha)</a:t>
                      </a:r>
                      <a:endParaRPr lang="en-US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E. coli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B.</a:t>
                      </a:r>
                      <a:r>
                        <a:rPr lang="en-US" i="1" baseline="0" dirty="0" smtClean="0"/>
                        <a:t> </a:t>
                      </a:r>
                      <a:r>
                        <a:rPr lang="en-US" i="1" baseline="0" dirty="0" err="1" smtClean="0"/>
                        <a:t>subtilis</a:t>
                      </a:r>
                      <a:endParaRPr lang="en-US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E. coli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M.</a:t>
                      </a:r>
                      <a:r>
                        <a:rPr lang="en-US" i="1" baseline="0" dirty="0" smtClean="0"/>
                        <a:t> </a:t>
                      </a:r>
                      <a:r>
                        <a:rPr lang="en-US" i="1" baseline="0" dirty="0" err="1" smtClean="0"/>
                        <a:t>extorquens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E. coli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S.</a:t>
                      </a:r>
                      <a:r>
                        <a:rPr lang="en-US" i="1" baseline="0" dirty="0" smtClean="0"/>
                        <a:t> </a:t>
                      </a:r>
                      <a:r>
                        <a:rPr lang="en-US" i="1" baseline="0" dirty="0" err="1" smtClean="0"/>
                        <a:t>cerevesiae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E. coli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H.</a:t>
                      </a:r>
                      <a:r>
                        <a:rPr lang="en-US" i="1" baseline="0" dirty="0" smtClean="0"/>
                        <a:t> sapiens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165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25550" y="2655147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libSBOL</a:t>
            </a:r>
            <a:endParaRPr lang="en-US" sz="2400" dirty="0"/>
          </a:p>
          <a:p>
            <a:pPr algn="ctr"/>
            <a:r>
              <a:rPr lang="en-US" sz="2400" dirty="0"/>
              <a:t>(.</a:t>
            </a:r>
            <a:r>
              <a:rPr lang="en-US" sz="2400" dirty="0" err="1"/>
              <a:t>cpp</a:t>
            </a:r>
            <a:r>
              <a:rPr lang="en-US" sz="2400" dirty="0"/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67162" y="2655147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Wrapper code</a:t>
            </a:r>
          </a:p>
          <a:p>
            <a:pPr algn="ctr"/>
            <a:r>
              <a:rPr lang="en-US" sz="2400" dirty="0"/>
              <a:t>(.cxx)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508774" y="2655147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Python extension library (.</a:t>
            </a:r>
            <a:r>
              <a:rPr lang="en-US" sz="2400" dirty="0" smtClean="0"/>
              <a:t>so </a:t>
            </a:r>
            <a:r>
              <a:rPr lang="en-US" sz="2400" dirty="0"/>
              <a:t>.</a:t>
            </a:r>
            <a:r>
              <a:rPr lang="en-US" sz="2400" dirty="0" err="1"/>
              <a:t>dll</a:t>
            </a:r>
            <a:r>
              <a:rPr lang="en-US" sz="2400" dirty="0"/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50386" y="2655147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pySBOL</a:t>
            </a:r>
            <a:r>
              <a:rPr lang="en-US" sz="2400" dirty="0"/>
              <a:t> module</a:t>
            </a:r>
          </a:p>
          <a:p>
            <a:pPr algn="ctr"/>
            <a:r>
              <a:rPr lang="en-US" sz="2400" dirty="0"/>
              <a:t>(.</a:t>
            </a:r>
            <a:r>
              <a:rPr lang="en-US" sz="2400" dirty="0" err="1"/>
              <a:t>py</a:t>
            </a:r>
            <a:r>
              <a:rPr lang="en-US" sz="2400" dirty="0"/>
              <a:t>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841612" y="3061547"/>
            <a:ext cx="825549" cy="514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ight Arrow 10"/>
          <p:cNvSpPr/>
          <p:nvPr/>
        </p:nvSpPr>
        <p:spPr>
          <a:xfrm>
            <a:off x="5683224" y="3061547"/>
            <a:ext cx="825549" cy="514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8524835" y="3034454"/>
            <a:ext cx="825549" cy="514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986675" y="4334933"/>
            <a:ext cx="8371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400" dirty="0" err="1"/>
              <a:t>LibSBOL</a:t>
            </a:r>
            <a:r>
              <a:rPr lang="en-US" sz="2400" dirty="0"/>
              <a:t> can be translated into other languages implemented in C/C++ as well (</a:t>
            </a:r>
            <a:r>
              <a:rPr lang="en-US" sz="2400" dirty="0" err="1" smtClean="0"/>
              <a:t>eg</a:t>
            </a:r>
            <a:r>
              <a:rPr lang="en-US" sz="2400" dirty="0" smtClean="0"/>
              <a:t> </a:t>
            </a:r>
            <a:r>
              <a:rPr lang="en-US" sz="2400" dirty="0" err="1"/>
              <a:t>Matlab</a:t>
            </a:r>
            <a:r>
              <a:rPr lang="en-US" sz="2400" dirty="0"/>
              <a:t>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Some consistency of the API across different languages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Serialization is well-validated and predictable (ideal for a standard language such as SBOL!)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931484" y="1691466"/>
            <a:ext cx="837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Code generation</a:t>
            </a:r>
          </a:p>
          <a:p>
            <a:pPr algn="ctr"/>
            <a:r>
              <a:rPr lang="en-US" sz="2400" dirty="0"/>
              <a:t>with SWIG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Python Code is Generated from C++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64514" y="1959505"/>
            <a:ext cx="837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Compilation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006130" y="1959505"/>
            <a:ext cx="837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Extra plumbing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0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2480161"/>
            <a:ext cx="119938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setHomespace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'http://sys-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doc = Document(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openwetware.xml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doc.append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outfiles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/BBa_J179000.xml'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doc.append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genbank_to_sbol.xml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host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doc.componentDefinitions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'BL21'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host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host.cast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(Host)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plasmid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doc.componentDefinitions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'http://sys-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/public/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igem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/BBa_J179000/1'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enzyme_gene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doc.componentDefinitions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'http://sys-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bio.org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/AJ629832/1'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plasmid.assemble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enzyme_gene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host.assemble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([plasmid])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Many Factors Determine </a:t>
            </a:r>
            <a:br>
              <a:rPr lang="en-US" b="1" dirty="0" smtClean="0"/>
            </a:br>
            <a:r>
              <a:rPr lang="en-US" b="1" dirty="0" smtClean="0"/>
              <a:t>Chassis / Circuit Compatibility</a:t>
            </a:r>
            <a:endParaRPr lang="en-US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Plasmid and host must have compatible origins of replication</a:t>
            </a:r>
          </a:p>
          <a:p>
            <a:r>
              <a:rPr lang="en-US" dirty="0" smtClean="0"/>
              <a:t>Multi-plasmid systems must have compatible origins</a:t>
            </a:r>
          </a:p>
          <a:p>
            <a:r>
              <a:rPr lang="en-US" dirty="0"/>
              <a:t>P</a:t>
            </a:r>
            <a:r>
              <a:rPr lang="en-US" dirty="0" smtClean="0"/>
              <a:t>lasmid and host must not have the same selection marker</a:t>
            </a:r>
          </a:p>
          <a:p>
            <a:r>
              <a:rPr lang="en-US" dirty="0" smtClean="0"/>
              <a:t>Different host strains are optimized for different processes, </a:t>
            </a:r>
            <a:r>
              <a:rPr lang="en-US" dirty="0" err="1" smtClean="0"/>
              <a:t>eg</a:t>
            </a:r>
            <a:r>
              <a:rPr lang="en-US" dirty="0" smtClean="0"/>
              <a:t>. DNA assembly, protein expression, screening</a:t>
            </a:r>
          </a:p>
          <a:p>
            <a:r>
              <a:rPr lang="en-US" dirty="0"/>
              <a:t>Although DNA is the universal language of life, organisms speak many different dialects.  Foreign genes may not express well in the host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technical considerations are often confusing and difficult even for the experts.  Let’s automate it!</a:t>
            </a:r>
          </a:p>
        </p:txBody>
      </p:sp>
    </p:spTree>
    <p:extLst>
      <p:ext uri="{BB962C8B-B14F-4D97-AF65-F5344CB8AC3E}">
        <p14:creationId xmlns:p14="http://schemas.microsoft.com/office/powerpoint/2010/main" val="60399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ud Callout 19"/>
          <p:cNvSpPr/>
          <p:nvPr/>
        </p:nvSpPr>
        <p:spPr>
          <a:xfrm>
            <a:off x="8008342" y="1420346"/>
            <a:ext cx="2947720" cy="2375015"/>
          </a:xfrm>
          <a:prstGeom prst="cloudCallout">
            <a:avLst>
              <a:gd name="adj1" fmla="val -49680"/>
              <a:gd name="adj2" fmla="val 6022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Callout 24"/>
          <p:cNvSpPr/>
          <p:nvPr/>
        </p:nvSpPr>
        <p:spPr>
          <a:xfrm flipH="1">
            <a:off x="1155032" y="1488317"/>
            <a:ext cx="2947720" cy="2375015"/>
          </a:xfrm>
          <a:prstGeom prst="cloudCallout">
            <a:avLst>
              <a:gd name="adj1" fmla="val -49680"/>
              <a:gd name="adj2" fmla="val 6022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Automated Coupling of Chassis and Circuits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045055" y="1823954"/>
            <a:ext cx="1023296" cy="1571092"/>
            <a:chOff x="5144391" y="3415715"/>
            <a:chExt cx="1443445" cy="2216157"/>
          </a:xfrm>
        </p:grpSpPr>
        <p:sp>
          <p:nvSpPr>
            <p:cNvPr id="8" name="Can 7"/>
            <p:cNvSpPr/>
            <p:nvPr/>
          </p:nvSpPr>
          <p:spPr>
            <a:xfrm>
              <a:off x="5144391" y="3415715"/>
              <a:ext cx="1443445" cy="2216157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67068"/>
            <a:stretch/>
          </p:blipFill>
          <p:spPr>
            <a:xfrm>
              <a:off x="5314590" y="3974914"/>
              <a:ext cx="1046453" cy="5465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32996" t="16849" r="27764" b="22314"/>
            <a:stretch/>
          </p:blipFill>
          <p:spPr>
            <a:xfrm>
              <a:off x="5242658" y="4462241"/>
              <a:ext cx="1246909" cy="3325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0795" t="5222"/>
            <a:stretch/>
          </p:blipFill>
          <p:spPr>
            <a:xfrm>
              <a:off x="5501337" y="4740198"/>
              <a:ext cx="928042" cy="518016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8974072" y="1823954"/>
            <a:ext cx="1016260" cy="1560289"/>
            <a:chOff x="6886656" y="2423356"/>
            <a:chExt cx="1076999" cy="1653543"/>
          </a:xfrm>
        </p:grpSpPr>
        <p:sp>
          <p:nvSpPr>
            <p:cNvPr id="23" name="Can 22"/>
            <p:cNvSpPr/>
            <p:nvPr/>
          </p:nvSpPr>
          <p:spPr>
            <a:xfrm>
              <a:off x="6886656" y="2423356"/>
              <a:ext cx="1076999" cy="1653543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14738" y="2766838"/>
              <a:ext cx="7711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UW</a:t>
              </a:r>
            </a:p>
            <a:p>
              <a:pPr algn="ctr"/>
              <a:r>
                <a:rPr lang="en-US" sz="2400" b="1" dirty="0" smtClean="0"/>
                <a:t>Host</a:t>
              </a:r>
            </a:p>
            <a:p>
              <a:pPr algn="ctr"/>
              <a:r>
                <a:rPr lang="en-US" sz="2400" b="1" dirty="0" smtClean="0"/>
                <a:t>Hub</a:t>
              </a:r>
              <a:endParaRPr lang="en-US" sz="2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45904" y="2946532"/>
            <a:ext cx="3619286" cy="2757710"/>
            <a:chOff x="4320104" y="3975092"/>
            <a:chExt cx="3619286" cy="2757710"/>
          </a:xfrm>
        </p:grpSpPr>
        <p:grpSp>
          <p:nvGrpSpPr>
            <p:cNvPr id="3" name="Group 4"/>
            <p:cNvGrpSpPr/>
            <p:nvPr>
              <p:custDataLst>
                <p:tags r:id="rId1"/>
              </p:custDataLst>
            </p:nvPr>
          </p:nvGrpSpPr>
          <p:grpSpPr>
            <a:xfrm>
              <a:off x="4624904" y="4508223"/>
              <a:ext cx="2946529" cy="1259379"/>
              <a:chOff x="260093" y="1600200"/>
              <a:chExt cx="7131307" cy="3048000"/>
            </a:xfrm>
          </p:grpSpPr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093" y="1600200"/>
                <a:ext cx="7131307" cy="3048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Striped Right Arrow 4"/>
              <p:cNvSpPr/>
              <p:nvPr/>
            </p:nvSpPr>
            <p:spPr>
              <a:xfrm rot="830266">
                <a:off x="1380405" y="2616725"/>
                <a:ext cx="1905000" cy="304800"/>
              </a:xfrm>
              <a:prstGeom prst="stripedRightArrow">
                <a:avLst>
                  <a:gd name="adj1" fmla="val 50000"/>
                  <a:gd name="adj2" fmla="val 6649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0104" y="3975092"/>
              <a:ext cx="3619286" cy="275771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55407" y="3837655"/>
            <a:ext cx="1973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Chassis Repository </a:t>
            </a: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69198" y="3937992"/>
            <a:ext cx="193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Circuits Repository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79553" y="5746536"/>
            <a:ext cx="7391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Compatibility constraints may be </a:t>
            </a:r>
            <a:r>
              <a:rPr lang="en-US" sz="2400" dirty="0"/>
              <a:t>defined as validation rules in </a:t>
            </a:r>
            <a:r>
              <a:rPr lang="en-US" sz="2400" dirty="0" err="1" smtClean="0"/>
              <a:t>libSBOL</a:t>
            </a:r>
            <a:r>
              <a:rPr lang="en-US" sz="2400" dirty="0" smtClean="0"/>
              <a:t> / </a:t>
            </a:r>
            <a:r>
              <a:rPr lang="en-US" sz="2400" dirty="0" err="1" smtClean="0"/>
              <a:t>pySBOL</a:t>
            </a:r>
            <a:r>
              <a:rPr lang="en-US" sz="2400" dirty="0" smtClean="0"/>
              <a:t> “extensions”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72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57700" y="4833257"/>
            <a:ext cx="3276600" cy="16197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Read &amp; Write in SBOL File Format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SBOL Extensions </a:t>
            </a:r>
            <a:r>
              <a:rPr lang="en-US" b="1" dirty="0"/>
              <a:t>Add New </a:t>
            </a:r>
            <a:r>
              <a:rPr lang="en-US" b="1" dirty="0" smtClean="0"/>
              <a:t>Classes, Properties, and Validation Rules </a:t>
            </a:r>
            <a:r>
              <a:rPr lang="en-US" b="1" dirty="0"/>
              <a:t>to the Data </a:t>
            </a:r>
            <a:r>
              <a:rPr lang="en-US" b="1" dirty="0" smtClean="0"/>
              <a:t>Model &amp; Serialization</a:t>
            </a:r>
            <a:endParaRPr lang="en-US" b="1" dirty="0"/>
          </a:p>
        </p:txBody>
      </p:sp>
      <p:sp>
        <p:nvSpPr>
          <p:cNvPr id="3" name="Down Arrow Callout 2"/>
          <p:cNvSpPr/>
          <p:nvPr/>
        </p:nvSpPr>
        <p:spPr>
          <a:xfrm>
            <a:off x="4457700" y="3352800"/>
            <a:ext cx="3276600" cy="2281964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SBOL Core </a:t>
            </a:r>
            <a:r>
              <a:rPr lang="en-US" sz="2400">
                <a:solidFill>
                  <a:prstClr val="black"/>
                </a:solidFill>
              </a:rPr>
              <a:t>Data </a:t>
            </a:r>
            <a:r>
              <a:rPr lang="en-US" sz="2400" smtClean="0">
                <a:solidFill>
                  <a:prstClr val="black"/>
                </a:solidFill>
              </a:rPr>
              <a:t>Model</a:t>
            </a:r>
          </a:p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" name="Down Arrow Callout 3"/>
          <p:cNvSpPr/>
          <p:nvPr/>
        </p:nvSpPr>
        <p:spPr>
          <a:xfrm>
            <a:off x="4457700" y="2078189"/>
            <a:ext cx="3276600" cy="1967948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SBOL </a:t>
            </a:r>
            <a:r>
              <a:rPr lang="en-US" sz="2400" dirty="0" smtClean="0">
                <a:solidFill>
                  <a:prstClr val="black"/>
                </a:solidFill>
              </a:rPr>
              <a:t>Extension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436817"/>
            <a:ext cx="11887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0D91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sbol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host_context_validation_rule_1(host):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007400"/>
                </a:solidFill>
                <a:latin typeface="Menlo-Regular" charset="0"/>
              </a:rPr>
              <a:t># Validate </a:t>
            </a:r>
            <a:r>
              <a:rPr lang="en-US" dirty="0" smtClean="0">
                <a:solidFill>
                  <a:srgbClr val="007400"/>
                </a:solidFill>
                <a:latin typeface="Menlo-Regular" charset="0"/>
              </a:rPr>
              <a:t>that host and plasmid do not have the same selection marker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 err="1">
                <a:solidFill>
                  <a:srgbClr val="AA0D91"/>
                </a:solidFill>
                <a:latin typeface="Menlo-Regular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Host(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ComponentDefinition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):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__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__(self,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uri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'host'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doc = </a:t>
            </a:r>
            <a:r>
              <a:rPr lang="en-US" dirty="0">
                <a:solidFill>
                  <a:srgbClr val="AA0D91"/>
                </a:solidFill>
                <a:latin typeface="Menlo-Regular" charset="0"/>
              </a:rPr>
              <a:t>None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007400"/>
                </a:solidFill>
                <a:latin typeface="Menlo-Regular" charset="0"/>
              </a:rPr>
              <a:t># Derive from SBOL core class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ComponentDefinition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.__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__(self, SBOL_COMPONENT_DEFINITION,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uri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'http://</a:t>
            </a:r>
            <a:r>
              <a:rPr lang="en-US" dirty="0" err="1">
                <a:solidFill>
                  <a:srgbClr val="1C00CF"/>
                </a:solidFill>
                <a:latin typeface="Menlo-Regular" charset="0"/>
              </a:rPr>
              <a:t>purl.obolibrary.org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/obo/GO_0005623'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'1.0.0'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007400"/>
                </a:solidFill>
                <a:latin typeface="Menlo-Regular" charset="0"/>
              </a:rPr>
              <a:t># Define extension properties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self.taxonomy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URIProperty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(EXTENSION_NS + 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"taxonomy"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self.this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self.genotype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TextProperty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(EXTENSION_NS + 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"genotype"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self.this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007400"/>
                </a:solidFill>
                <a:latin typeface="Menlo-Regular" charset="0"/>
              </a:rPr>
              <a:t># Extend validation rules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self.components.addValidationRule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host_context_validation_rule_1)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/>
              <a:t>pySBOL</a:t>
            </a:r>
            <a:r>
              <a:rPr lang="en-US" b="1" dirty="0" smtClean="0"/>
              <a:t> “Host” Extension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Conversion of Host Organisms to SBOL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90272" y="3390900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Openwetware.org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31884" y="3390900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SBOL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9212944" y="3390900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More</a:t>
            </a:r>
          </a:p>
          <a:p>
            <a:pPr algn="ctr"/>
            <a:r>
              <a:rPr lang="en-US" sz="2400" dirty="0" smtClean="0"/>
              <a:t>SBOL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2706334" y="3797300"/>
            <a:ext cx="825549" cy="514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ight Arrow 10"/>
          <p:cNvSpPr/>
          <p:nvPr/>
        </p:nvSpPr>
        <p:spPr>
          <a:xfrm>
            <a:off x="8387394" y="3797300"/>
            <a:ext cx="825549" cy="514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303078" y="2394806"/>
            <a:ext cx="389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Scrape </a:t>
            </a:r>
            <a:r>
              <a:rPr lang="en-US" sz="2400" smtClean="0"/>
              <a:t>strain repositories and </a:t>
            </a:r>
            <a:r>
              <a:rPr lang="en-US" sz="2400" dirty="0"/>
              <a:t> </a:t>
            </a:r>
            <a:r>
              <a:rPr lang="en-US" sz="2400" smtClean="0"/>
              <a:t>instantiate  “Host” object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410985" y="2375002"/>
            <a:ext cx="303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Convert host genotype </a:t>
            </a:r>
            <a:r>
              <a:rPr lang="en-US" sz="2400" dirty="0" smtClean="0"/>
              <a:t>to SBOL objects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6373497" y="3372461"/>
            <a:ext cx="2016063" cy="1273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SBOL</a:t>
            </a:r>
          </a:p>
          <a:p>
            <a:pPr algn="ctr"/>
            <a:r>
              <a:rPr lang="en-US" sz="2400" dirty="0" smtClean="0"/>
              <a:t>w/</a:t>
            </a:r>
          </a:p>
          <a:p>
            <a:pPr algn="ctr"/>
            <a:r>
              <a:rPr lang="en-US" sz="2400" dirty="0" err="1" smtClean="0"/>
              <a:t>TaxonID</a:t>
            </a:r>
            <a:endParaRPr lang="en-US" sz="2400" dirty="0"/>
          </a:p>
        </p:txBody>
      </p:sp>
      <p:sp>
        <p:nvSpPr>
          <p:cNvPr id="20" name="Right Arrow 19"/>
          <p:cNvSpPr/>
          <p:nvPr/>
        </p:nvSpPr>
        <p:spPr>
          <a:xfrm>
            <a:off x="5547947" y="3778861"/>
            <a:ext cx="825549" cy="514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4579498" y="5032794"/>
            <a:ext cx="303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Search NCBI taxonomy</a:t>
            </a:r>
          </a:p>
          <a:p>
            <a:r>
              <a:rPr lang="en-US" sz="2400" dirty="0" smtClean="0"/>
              <a:t>and annotate Taxon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58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Representing Host Genotype as Structured SBOL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32881" y="4764219"/>
            <a:ext cx="5952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Arial" charset="0"/>
              </a:rPr>
              <a:t>DB3.1 Genotype</a:t>
            </a:r>
          </a:p>
          <a:p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F- gyrA462 endA1 glnV44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Δ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(sr1-recA)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mcrB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mrr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 hsdS20(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r</a:t>
            </a:r>
            <a:r>
              <a:rPr lang="en-US" b="0" i="0" baseline="-25000" dirty="0" err="1" smtClean="0">
                <a:solidFill>
                  <a:srgbClr val="000000"/>
                </a:solidFill>
                <a:effectLst/>
                <a:latin typeface="Arial" charset="0"/>
              </a:rPr>
              <a:t>B</a:t>
            </a:r>
            <a:r>
              <a:rPr lang="en-US" b="0" i="0" baseline="30000" dirty="0" smtClean="0">
                <a:solidFill>
                  <a:srgbClr val="000000"/>
                </a:solidFill>
                <a:effectLst/>
                <a:latin typeface="Arial" charset="0"/>
              </a:rPr>
              <a:t>-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m</a:t>
            </a:r>
            <a:r>
              <a:rPr lang="en-US" b="0" i="0" baseline="-25000" dirty="0" err="1" smtClean="0">
                <a:solidFill>
                  <a:srgbClr val="000000"/>
                </a:solidFill>
                <a:effectLst/>
                <a:latin typeface="Arial" charset="0"/>
              </a:rPr>
              <a:t>B</a:t>
            </a:r>
            <a:r>
              <a:rPr lang="en-US" b="0" i="0" baseline="30000" dirty="0" smtClean="0">
                <a:solidFill>
                  <a:srgbClr val="000000"/>
                </a:solidFill>
                <a:effectLst/>
                <a:latin typeface="Arial" charset="0"/>
              </a:rPr>
              <a:t>-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) ara14 galK2 lacY1 proA2 rpsL20(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Sm</a:t>
            </a:r>
            <a:r>
              <a:rPr lang="en-US" b="0" i="0" baseline="30000" dirty="0" err="1" smtClean="0">
                <a:solidFill>
                  <a:srgbClr val="000000"/>
                </a:solidFill>
                <a:effectLst/>
                <a:latin typeface="Arial" charset="0"/>
              </a:rPr>
              <a:t>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) xyl5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Arial" charset="0"/>
              </a:rPr>
              <a:t>Δleu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charset="0"/>
              </a:rPr>
              <a:t> mtl1</a:t>
            </a:r>
            <a:endParaRPr lang="en-US" b="0" i="0" dirty="0"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81282" y="1950134"/>
            <a:ext cx="8067197" cy="4234098"/>
            <a:chOff x="2809484" y="1722630"/>
            <a:chExt cx="8067197" cy="4234098"/>
          </a:xfrm>
        </p:grpSpPr>
        <p:sp>
          <p:nvSpPr>
            <p:cNvPr id="4" name="Rectangle 3"/>
            <p:cNvSpPr/>
            <p:nvPr/>
          </p:nvSpPr>
          <p:spPr>
            <a:xfrm>
              <a:off x="3958042" y="1722630"/>
              <a:ext cx="1239602" cy="1171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76199" y="3259257"/>
              <a:ext cx="1239602" cy="1171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50628" y="4784742"/>
              <a:ext cx="1239602" cy="1171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Elbow Connector 11"/>
            <p:cNvCxnSpPr>
              <a:stCxn id="4" idx="3"/>
              <a:endCxn id="19" idx="0"/>
            </p:cNvCxnSpPr>
            <p:nvPr/>
          </p:nvCxnSpPr>
          <p:spPr>
            <a:xfrm>
              <a:off x="5197644" y="2308623"/>
              <a:ext cx="898356" cy="950634"/>
            </a:xfrm>
            <a:prstGeom prst="bentConnector2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/>
            <p:nvPr/>
          </p:nvCxnSpPr>
          <p:spPr>
            <a:xfrm>
              <a:off x="6743937" y="3845250"/>
              <a:ext cx="898356" cy="957355"/>
            </a:xfrm>
            <a:prstGeom prst="bentConnector2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809484" y="1914845"/>
              <a:ext cx="771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Host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5518" y="3558954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Genome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13065" y="5049599"/>
              <a:ext cx="1386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Mutation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58042" y="1744196"/>
              <a:ext cx="22349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name: “DB3.1”</a:t>
              </a:r>
            </a:p>
            <a:p>
              <a:r>
                <a:rPr lang="en-US" dirty="0" smtClean="0"/>
                <a:t>type:  &lt;GO: 0005623&gt;</a:t>
              </a:r>
            </a:p>
            <a:p>
              <a:r>
                <a:rPr lang="en-US" dirty="0" err="1" smtClean="0"/>
                <a:t>taxonId</a:t>
              </a:r>
              <a:r>
                <a:rPr lang="en-US" dirty="0" smtClean="0"/>
                <a:t>: “</a:t>
              </a:r>
              <a:r>
                <a:rPr lang="is-IS" dirty="0" smtClean="0"/>
                <a:t>634468”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76199" y="3281481"/>
              <a:ext cx="2636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roles:  &lt;SO: 000</a:t>
              </a:r>
              <a:r>
                <a:rPr lang="fi-FI" dirty="0"/>
                <a:t>0001026</a:t>
              </a:r>
              <a:r>
                <a:rPr lang="en-US" dirty="0" smtClean="0"/>
                <a:t>&gt; 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69741" y="4813715"/>
              <a:ext cx="3806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name: “</a:t>
              </a:r>
              <a:r>
                <a:rPr lang="en-US" dirty="0" err="1" smtClean="0"/>
                <a:t>SmR</a:t>
              </a:r>
              <a:r>
                <a:rPr lang="en-US" dirty="0" smtClean="0"/>
                <a:t>”</a:t>
              </a:r>
            </a:p>
            <a:p>
              <a:r>
                <a:rPr lang="en-US" dirty="0" smtClean="0"/>
                <a:t>roles:  &lt;SO: 0005623&gt;, &lt;GO:0046679&gt;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5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Replication Origins and Selection Markers Determine Host / Plasmid Compatibility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43" y="1690688"/>
            <a:ext cx="5901113" cy="47680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810" y="4344563"/>
            <a:ext cx="12691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Ampicilin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“ampicillin”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AmpR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ampR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“Apr”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bla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385010" y="4267242"/>
            <a:ext cx="2069432" cy="1908968"/>
          </a:xfrm>
          <a:prstGeom prst="wedgeRectCallout">
            <a:avLst>
              <a:gd name="adj1" fmla="val 73741"/>
              <a:gd name="adj2" fmla="val 53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0cs6JPJND7DICpwLHyK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0cs6JPJND7DICpwLHyK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5096</TotalTime>
  <Words>1148</Words>
  <Application>Microsoft Macintosh PowerPoint</Application>
  <PresentationFormat>Widescreen</PresentationFormat>
  <Paragraphs>276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Calibri Light</vt:lpstr>
      <vt:lpstr>Consolas</vt:lpstr>
      <vt:lpstr>Courier New</vt:lpstr>
      <vt:lpstr>Menlo-Regular</vt:lpstr>
      <vt:lpstr>Roboto</vt:lpstr>
      <vt:lpstr>Times</vt:lpstr>
      <vt:lpstr>Arial</vt:lpstr>
      <vt:lpstr>Office Theme</vt:lpstr>
      <vt:lpstr>Automated Coupling of Circuit and Chassis for Synthetic Biology</vt:lpstr>
      <vt:lpstr>Engineering Analogies for Synthetic Biology</vt:lpstr>
      <vt:lpstr>Many Factors Determine  Chassis / Circuit Compatibility</vt:lpstr>
      <vt:lpstr>Automated Coupling of Chassis and Circuits</vt:lpstr>
      <vt:lpstr>SBOL Extensions Add New Classes, Properties, and Validation Rules to the Data Model &amp; Serialization</vt:lpstr>
      <vt:lpstr>pySBOL “Host” Extension</vt:lpstr>
      <vt:lpstr>Conversion of Host Organisms to SBOL</vt:lpstr>
      <vt:lpstr>Representing Host Genotype as Structured SBOL</vt:lpstr>
      <vt:lpstr>Replication Origins and Selection Markers Determine Host / Plasmid Compatibility</vt:lpstr>
      <vt:lpstr>Conversion of Genbank Plasmid Maps to SBOL </vt:lpstr>
      <vt:lpstr>Assembly of Chassis and Circuit</vt:lpstr>
      <vt:lpstr>Assembly Fail</vt:lpstr>
      <vt:lpstr>PowerPoint Presentation</vt:lpstr>
      <vt:lpstr>Summary</vt:lpstr>
      <vt:lpstr>Acknowledgements</vt:lpstr>
      <vt:lpstr>PowerPoint Presentation</vt:lpstr>
      <vt:lpstr>PowerPoint Presentation</vt:lpstr>
      <vt:lpstr>Some Example Extensions</vt:lpstr>
      <vt:lpstr>PowerPoint Presentation</vt:lpstr>
      <vt:lpstr>PowerPoint Presentation</vt:lpstr>
      <vt:lpstr>Taxonomic Divergence</vt:lpstr>
      <vt:lpstr>Taxonomic Divergence of Model Species</vt:lpstr>
      <vt:lpstr>Python Code is Generated from C++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A. Bartley</dc:creator>
  <cp:lastModifiedBy>Bryan A. Bartley</cp:lastModifiedBy>
  <cp:revision>69</cp:revision>
  <dcterms:created xsi:type="dcterms:W3CDTF">2017-10-07T01:14:37Z</dcterms:created>
  <dcterms:modified xsi:type="dcterms:W3CDTF">2017-10-11T05:24:08Z</dcterms:modified>
</cp:coreProperties>
</file>